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T Sans Narrow"/>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92e20b27e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92e20b27e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JP</a:t>
            </a:r>
            <a:endParaRPr/>
          </a:p>
          <a:p>
            <a:pPr indent="0" lvl="0" marL="0" rtl="0" algn="l">
              <a:spcBef>
                <a:spcPts val="0"/>
              </a:spcBef>
              <a:spcAft>
                <a:spcPts val="0"/>
              </a:spcAft>
              <a:buNone/>
            </a:pPr>
            <a:r>
              <a:rPr lang="en"/>
              <a:t>The average bounce rate mean shows that it  has </a:t>
            </a:r>
            <a:r>
              <a:rPr lang="en"/>
              <a:t>increased</a:t>
            </a:r>
            <a:r>
              <a:rPr lang="en"/>
              <a:t> during the promotional period </a:t>
            </a:r>
            <a:endParaRPr/>
          </a:p>
          <a:p>
            <a:pPr indent="0" lvl="0" marL="0" rtl="0" algn="l">
              <a:spcBef>
                <a:spcPts val="0"/>
              </a:spcBef>
              <a:spcAft>
                <a:spcPts val="0"/>
              </a:spcAft>
              <a:buNone/>
            </a:pPr>
            <a:r>
              <a:rPr lang="en"/>
              <a:t>Thus confirming that the bounce rate has dramatically increase during that period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92e20b27e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92e20b27e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Jp</a:t>
            </a:r>
            <a:endParaRPr/>
          </a:p>
          <a:p>
            <a:pPr indent="0" lvl="0" marL="0" rtl="0" algn="l">
              <a:spcBef>
                <a:spcPts val="0"/>
              </a:spcBef>
              <a:spcAft>
                <a:spcPts val="0"/>
              </a:spcAft>
              <a:buNone/>
            </a:pPr>
            <a:r>
              <a:rPr lang="en" sz="1800">
                <a:latin typeface="Open Sans"/>
                <a:ea typeface="Open Sans"/>
                <a:cs typeface="Open Sans"/>
                <a:sym typeface="Open Sans"/>
              </a:rPr>
              <a:t>T</a:t>
            </a:r>
            <a:r>
              <a:rPr lang="en" sz="1800">
                <a:latin typeface="Open Sans"/>
                <a:ea typeface="Open Sans"/>
                <a:cs typeface="Open Sans"/>
                <a:sym typeface="Open Sans"/>
              </a:rPr>
              <a:t>o target the right group of customer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Convert new customer to profitable for the long run business</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Since promotional period was very successful in grabbing attention of new customers, use it to their advantage. Even though they lost revenue and profit from the promotion, they had a massive increase of customer awareness of their product/brand. If they want to succeed, try to convert those new customers for a profitable long run business. As for advertising, try to discount less or give away free samples (instead, try to give your product more value than your competitors).</a:t>
            </a:r>
            <a:endParaRPr sz="1800">
              <a:latin typeface="Open Sans"/>
              <a:ea typeface="Open Sans"/>
              <a:cs typeface="Open Sans"/>
              <a:sym typeface="Open Sans"/>
            </a:endParaRPr>
          </a:p>
          <a:p>
            <a:pPr indent="0" lvl="0" marL="457200" rtl="0" algn="l">
              <a:spcBef>
                <a:spcPts val="0"/>
              </a:spcBef>
              <a:spcAft>
                <a:spcPts val="0"/>
              </a:spcAft>
              <a:buNone/>
            </a:pPr>
            <a:r>
              <a:t/>
            </a:r>
            <a:endParaRPr sz="2400">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92e20b27e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92e20b27e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932f3d618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932f3d61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932f3d618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932f3d618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932f3d618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932f3d618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932f3d618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932f3d618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932f3d618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932f3d618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92e20b27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92e20b27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Good afternoon everyone, we are data pirates team 11. Today we are going to talk about Quality Alloys and their marketing strategy. Quality Alloy is a small B2B company whose target market are other small companies who do not need to purchase alloys in bulk amount. They are experts in the industry who also provide consulting services to their clients, and maintain competitive advantage by having a good reputation within the field. In the case, they explain that they had only used traditional methods of marketing to expand their business. In 2008, Quality Alloys decided to create a website to establish their global presence. Furthermore, they have clear goals for future expansion.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92e20b27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92e20b27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few problems that arise in Quality Alloys is that they have problems making sense of the data they collect. Therefore it is hard to validate their actions and decisions with solid evidence, such as the promotional program that will be discussed later. Quality Alloys has an underdeveloped website where clients have to submit a request to the company via web-form in order for them to get in contact, which is extremely inefficient. Their traditional marketing strategy is becoming more and more outdated, and since they are a small company, there is a limited budget on what they can spend on.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92e20b27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92e20b27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400"/>
              <a:t>The QA website is a B2B website. The main goal of the website was to increase sales, make product and contact information available and adding legitimacy to the brand. The website was not designed to allow users to enter orders over the web. However, in addition to providing descriptions of the products and services offered by QA, the website does allow potential customers to submit request for quotations; that is, a request to be contacted. These requests are given to inside sales staff for follow up. As is the case for other business-to-business (B2B) providers, there’s no direct way to connect a visit with a sale as there is no “shopping cart” on the website.</a:t>
            </a:r>
            <a:endParaRPr sz="1400"/>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92e20b27e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92e20b27e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Sarthak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92e20b27e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92e20b27e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Sarthak</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92e20b27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92e20b27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Sarthak</a:t>
            </a:r>
            <a:endParaRPr/>
          </a:p>
          <a:p>
            <a:pPr indent="0" lvl="0" marL="0" rtl="0" algn="l">
              <a:spcBef>
                <a:spcPts val="0"/>
              </a:spcBef>
              <a:spcAft>
                <a:spcPts val="0"/>
              </a:spcAft>
              <a:buNone/>
            </a:pPr>
            <a:r>
              <a:rPr lang="en"/>
              <a:t>Because, the share of profit was spent on promotions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92e20b27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92e20b27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400"/>
              <a:t>As Sarthak mentioned, the visits in promotional phase increased drastically, but as we can see from the graph the revenue has decreased. This can be caused by, the visitors who are not interested in the products are visiting the website because of the promotional advertisements all over the web.</a:t>
            </a:r>
            <a:endParaRPr sz="1400"/>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92e20b27e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92e20b27e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9.gif"/><Relationship Id="rId5" Type="http://schemas.openxmlformats.org/officeDocument/2006/relationships/image" Target="../media/image7.gif"/><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Quality Alloys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Pirates Team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289100" y="0"/>
            <a:ext cx="4421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observation</a:t>
            </a:r>
            <a:endParaRPr/>
          </a:p>
        </p:txBody>
      </p:sp>
      <p:pic>
        <p:nvPicPr>
          <p:cNvPr id="149" name="Google Shape;149;p22"/>
          <p:cNvPicPr preferRelativeResize="0"/>
          <p:nvPr/>
        </p:nvPicPr>
        <p:blipFill>
          <a:blip r:embed="rId3">
            <a:alphaModFix/>
          </a:blip>
          <a:stretch>
            <a:fillRect/>
          </a:stretch>
        </p:blipFill>
        <p:spPr>
          <a:xfrm>
            <a:off x="289100" y="617450"/>
            <a:ext cx="6467175" cy="4342200"/>
          </a:xfrm>
          <a:prstGeom prst="rect">
            <a:avLst/>
          </a:prstGeom>
          <a:noFill/>
          <a:ln>
            <a:noFill/>
          </a:ln>
        </p:spPr>
      </p:pic>
      <p:sp>
        <p:nvSpPr>
          <p:cNvPr id="150" name="Google Shape;150;p22"/>
          <p:cNvSpPr txBox="1"/>
          <p:nvPr/>
        </p:nvSpPr>
        <p:spPr>
          <a:xfrm>
            <a:off x="6432475" y="1276575"/>
            <a:ext cx="2305200" cy="80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The average bounce increased during promotion.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sp>
        <p:nvSpPr>
          <p:cNvPr id="151" name="Google Shape;151;p22"/>
          <p:cNvSpPr txBox="1"/>
          <p:nvPr/>
        </p:nvSpPr>
        <p:spPr>
          <a:xfrm>
            <a:off x="6432475" y="2828925"/>
            <a:ext cx="2239500" cy="9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Nonetheless all point to the fact that this was random.</a:t>
            </a:r>
            <a:endParaRPr>
              <a:latin typeface="Open Sans"/>
              <a:ea typeface="Open Sans"/>
              <a:cs typeface="Open Sans"/>
              <a:sym typeface="Open Sans"/>
            </a:endParaRPr>
          </a:p>
        </p:txBody>
      </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1000"/>
                                        <p:tgtEl>
                                          <p:spTgt spid="1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235900" y="141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a:t>
            </a:r>
            <a:endParaRPr/>
          </a:p>
        </p:txBody>
      </p:sp>
      <p:sp>
        <p:nvSpPr>
          <p:cNvPr id="157" name="Google Shape;157;p23"/>
          <p:cNvSpPr txBox="1"/>
          <p:nvPr>
            <p:ph idx="1" type="body"/>
          </p:nvPr>
        </p:nvSpPr>
        <p:spPr>
          <a:xfrm>
            <a:off x="353850" y="1028700"/>
            <a:ext cx="6515400" cy="28629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2400">
              <a:solidFill>
                <a:srgbClr val="000000"/>
              </a:solidFill>
            </a:endParaRPr>
          </a:p>
          <a:p>
            <a:pPr indent="-355600" lvl="0" marL="457200" marR="0" rtl="0" algn="l">
              <a:lnSpc>
                <a:spcPct val="200000"/>
              </a:lnSpc>
              <a:spcBef>
                <a:spcPts val="0"/>
              </a:spcBef>
              <a:spcAft>
                <a:spcPts val="0"/>
              </a:spcAft>
              <a:buClr>
                <a:srgbClr val="000000"/>
              </a:buClr>
              <a:buSzPts val="2000"/>
              <a:buFont typeface="Open Sans"/>
              <a:buChar char="●"/>
            </a:pPr>
            <a:r>
              <a:rPr lang="en" sz="2000">
                <a:solidFill>
                  <a:srgbClr val="000000"/>
                </a:solidFill>
              </a:rPr>
              <a:t>Refocus their marketing campaign </a:t>
            </a:r>
            <a:endParaRPr sz="2000">
              <a:solidFill>
                <a:srgbClr val="000000"/>
              </a:solidFill>
            </a:endParaRPr>
          </a:p>
          <a:p>
            <a:pPr indent="-355600" lvl="0" marL="457200" marR="0" rtl="0" algn="l">
              <a:lnSpc>
                <a:spcPct val="200000"/>
              </a:lnSpc>
              <a:spcBef>
                <a:spcPts val="0"/>
              </a:spcBef>
              <a:spcAft>
                <a:spcPts val="0"/>
              </a:spcAft>
              <a:buClr>
                <a:srgbClr val="000000"/>
              </a:buClr>
              <a:buSzPts val="2000"/>
              <a:buFont typeface="Open Sans"/>
              <a:buChar char="●"/>
            </a:pPr>
            <a:r>
              <a:rPr lang="en" sz="2000">
                <a:solidFill>
                  <a:srgbClr val="000000"/>
                </a:solidFill>
              </a:rPr>
              <a:t>Revisit the attractiveness of the website </a:t>
            </a:r>
            <a:endParaRPr sz="2000">
              <a:solidFill>
                <a:srgbClr val="000000"/>
              </a:solidFill>
            </a:endParaRPr>
          </a:p>
          <a:p>
            <a:pPr indent="-355600" lvl="0" marL="457200" marR="0" rtl="0" algn="l">
              <a:lnSpc>
                <a:spcPct val="200000"/>
              </a:lnSpc>
              <a:spcBef>
                <a:spcPts val="0"/>
              </a:spcBef>
              <a:spcAft>
                <a:spcPts val="0"/>
              </a:spcAft>
              <a:buClr>
                <a:srgbClr val="000000"/>
              </a:buClr>
              <a:buSzPts val="2000"/>
              <a:buFont typeface="Open Sans"/>
              <a:buChar char="●"/>
            </a:pPr>
            <a:r>
              <a:rPr lang="en" sz="2000">
                <a:solidFill>
                  <a:srgbClr val="000000"/>
                </a:solidFill>
              </a:rPr>
              <a:t>C</a:t>
            </a:r>
            <a:r>
              <a:rPr lang="en" sz="2000">
                <a:solidFill>
                  <a:srgbClr val="000000"/>
                </a:solidFill>
              </a:rPr>
              <a:t>onvert new customers for profit </a:t>
            </a:r>
            <a:endParaRPr sz="2000">
              <a:solidFill>
                <a:srgbClr val="000000"/>
              </a:solidFill>
            </a:endParaRPr>
          </a:p>
          <a:p>
            <a:pPr indent="-355600" lvl="0" marL="457200" marR="0" rtl="0" algn="l">
              <a:lnSpc>
                <a:spcPct val="200000"/>
              </a:lnSpc>
              <a:spcBef>
                <a:spcPts val="0"/>
              </a:spcBef>
              <a:spcAft>
                <a:spcPts val="0"/>
              </a:spcAft>
              <a:buClr>
                <a:srgbClr val="000000"/>
              </a:buClr>
              <a:buSzPts val="2000"/>
              <a:buFont typeface="Open Sans"/>
              <a:buChar char="●"/>
            </a:pPr>
            <a:r>
              <a:rPr lang="en" sz="2000">
                <a:solidFill>
                  <a:srgbClr val="000000"/>
                </a:solidFill>
              </a:rPr>
              <a:t>Target right !</a:t>
            </a:r>
            <a:endParaRPr sz="2000">
              <a:solidFill>
                <a:srgbClr val="000000"/>
              </a:solidFill>
            </a:endParaRPr>
          </a:p>
        </p:txBody>
      </p:sp>
      <p:pic>
        <p:nvPicPr>
          <p:cNvPr id="158" name="Google Shape;158;p23"/>
          <p:cNvPicPr preferRelativeResize="0"/>
          <p:nvPr/>
        </p:nvPicPr>
        <p:blipFill>
          <a:blip r:embed="rId3">
            <a:alphaModFix/>
          </a:blip>
          <a:stretch>
            <a:fillRect/>
          </a:stretch>
        </p:blipFill>
        <p:spPr>
          <a:xfrm>
            <a:off x="6523125" y="914750"/>
            <a:ext cx="1062925" cy="1062925"/>
          </a:xfrm>
          <a:prstGeom prst="rect">
            <a:avLst/>
          </a:prstGeom>
          <a:noFill/>
          <a:ln>
            <a:noFill/>
          </a:ln>
        </p:spPr>
      </p:pic>
      <p:pic>
        <p:nvPicPr>
          <p:cNvPr id="159" name="Google Shape;159;p23"/>
          <p:cNvPicPr preferRelativeResize="0"/>
          <p:nvPr/>
        </p:nvPicPr>
        <p:blipFill>
          <a:blip r:embed="rId4">
            <a:alphaModFix/>
          </a:blip>
          <a:stretch>
            <a:fillRect/>
          </a:stretch>
        </p:blipFill>
        <p:spPr>
          <a:xfrm>
            <a:off x="2668325" y="3248175"/>
            <a:ext cx="1124825" cy="1124825"/>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65" name="Google Shape;165;p24"/>
          <p:cNvSpPr txBox="1"/>
          <p:nvPr/>
        </p:nvSpPr>
        <p:spPr>
          <a:xfrm>
            <a:off x="2171700" y="2946800"/>
            <a:ext cx="48006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Team 11&lt;- c( “JP”, “KC”, “Marco”, “Shree”, “Sarthak” ) </a:t>
            </a:r>
            <a:endParaRPr b="1">
              <a:latin typeface="Open Sans"/>
              <a:ea typeface="Open Sans"/>
              <a:cs typeface="Open Sans"/>
              <a:sym typeface="Open Sans"/>
            </a:endParaRPr>
          </a:p>
        </p:txBody>
      </p:sp>
      <p:sp>
        <p:nvSpPr>
          <p:cNvPr id="166" name="Google Shape;166;p24"/>
          <p:cNvSpPr txBox="1"/>
          <p:nvPr/>
        </p:nvSpPr>
        <p:spPr>
          <a:xfrm>
            <a:off x="3205375" y="3563175"/>
            <a:ext cx="29667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San Francisco, 11/23/2019 | Hult</a:t>
            </a:r>
            <a:endParaRPr>
              <a:latin typeface="Open Sans"/>
              <a:ea typeface="Open Sans"/>
              <a:cs typeface="Open Sans"/>
              <a:sym typeface="Open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pic>
        <p:nvPicPr>
          <p:cNvPr id="172" name="Google Shape;172;p25"/>
          <p:cNvPicPr preferRelativeResize="0"/>
          <p:nvPr/>
        </p:nvPicPr>
        <p:blipFill>
          <a:blip r:embed="rId3">
            <a:alphaModFix/>
          </a:blip>
          <a:stretch>
            <a:fillRect/>
          </a:stretch>
        </p:blipFill>
        <p:spPr>
          <a:xfrm>
            <a:off x="167138" y="1357725"/>
            <a:ext cx="5380675" cy="11517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8" name="Google Shape;178;p26"/>
          <p:cNvPicPr preferRelativeResize="0"/>
          <p:nvPr/>
        </p:nvPicPr>
        <p:blipFill>
          <a:blip r:embed="rId3">
            <a:alphaModFix/>
          </a:blip>
          <a:stretch>
            <a:fillRect/>
          </a:stretch>
        </p:blipFill>
        <p:spPr>
          <a:xfrm>
            <a:off x="504825" y="995363"/>
            <a:ext cx="8134350" cy="3152775"/>
          </a:xfrm>
          <a:prstGeom prst="rect">
            <a:avLst/>
          </a:prstGeom>
          <a:noFill/>
          <a:ln>
            <a:noFill/>
          </a:ln>
        </p:spPr>
      </p:pic>
      <p:sp>
        <p:nvSpPr>
          <p:cNvPr id="179" name="Google Shape;179;p26"/>
          <p:cNvSpPr txBox="1"/>
          <p:nvPr/>
        </p:nvSpPr>
        <p:spPr>
          <a:xfrm>
            <a:off x="0" y="0"/>
            <a:ext cx="8067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PT Sans Narrow"/>
                <a:ea typeface="PT Sans Narrow"/>
                <a:cs typeface="PT Sans Narrow"/>
                <a:sym typeface="PT Sans Narrow"/>
              </a:rPr>
              <a:t>Appendix</a:t>
            </a:r>
            <a:endParaRPr b="1" sz="3600">
              <a:solidFill>
                <a:schemeClr val="accent1"/>
              </a:solidFill>
              <a:latin typeface="PT Sans Narrow"/>
              <a:ea typeface="PT Sans Narrow"/>
              <a:cs typeface="PT Sans Narrow"/>
              <a:sym typeface="PT Sans Narr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5" name="Google Shape;185;p27"/>
          <p:cNvPicPr preferRelativeResize="0"/>
          <p:nvPr/>
        </p:nvPicPr>
        <p:blipFill>
          <a:blip r:embed="rId3">
            <a:alphaModFix/>
          </a:blip>
          <a:stretch>
            <a:fillRect/>
          </a:stretch>
        </p:blipFill>
        <p:spPr>
          <a:xfrm>
            <a:off x="309563" y="995363"/>
            <a:ext cx="8524875" cy="3152775"/>
          </a:xfrm>
          <a:prstGeom prst="rect">
            <a:avLst/>
          </a:prstGeom>
          <a:noFill/>
          <a:ln>
            <a:noFill/>
          </a:ln>
        </p:spPr>
      </p:pic>
      <p:sp>
        <p:nvSpPr>
          <p:cNvPr id="186" name="Google Shape;186;p27"/>
          <p:cNvSpPr txBox="1"/>
          <p:nvPr/>
        </p:nvSpPr>
        <p:spPr>
          <a:xfrm>
            <a:off x="0" y="0"/>
            <a:ext cx="83550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PT Sans Narrow"/>
                <a:ea typeface="PT Sans Narrow"/>
                <a:cs typeface="PT Sans Narrow"/>
                <a:sym typeface="PT Sans Narrow"/>
              </a:rPr>
              <a:t>Appendix</a:t>
            </a:r>
            <a:endParaRPr b="1" sz="3600">
              <a:solidFill>
                <a:schemeClr val="accent1"/>
              </a:solidFill>
              <a:latin typeface="PT Sans Narrow"/>
              <a:ea typeface="PT Sans Narrow"/>
              <a:cs typeface="PT Sans Narrow"/>
              <a:sym typeface="PT Sans Narr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28"/>
          <p:cNvPicPr preferRelativeResize="0"/>
          <p:nvPr/>
        </p:nvPicPr>
        <p:blipFill>
          <a:blip r:embed="rId3">
            <a:alphaModFix/>
          </a:blip>
          <a:stretch>
            <a:fillRect/>
          </a:stretch>
        </p:blipFill>
        <p:spPr>
          <a:xfrm>
            <a:off x="390525" y="1009650"/>
            <a:ext cx="8362950" cy="3124200"/>
          </a:xfrm>
          <a:prstGeom prst="rect">
            <a:avLst/>
          </a:prstGeom>
          <a:noFill/>
          <a:ln>
            <a:noFill/>
          </a:ln>
        </p:spPr>
      </p:pic>
      <p:sp>
        <p:nvSpPr>
          <p:cNvPr id="193" name="Google Shape;193;p28"/>
          <p:cNvSpPr txBox="1"/>
          <p:nvPr/>
        </p:nvSpPr>
        <p:spPr>
          <a:xfrm>
            <a:off x="0" y="0"/>
            <a:ext cx="83550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PT Sans Narrow"/>
                <a:ea typeface="PT Sans Narrow"/>
                <a:cs typeface="PT Sans Narrow"/>
                <a:sym typeface="PT Sans Narrow"/>
              </a:rPr>
              <a:t>Appendix</a:t>
            </a:r>
            <a:endParaRPr b="1" sz="3600">
              <a:solidFill>
                <a:schemeClr val="accent1"/>
              </a:solidFill>
              <a:latin typeface="PT Sans Narrow"/>
              <a:ea typeface="PT Sans Narrow"/>
              <a:cs typeface="PT Sans Narrow"/>
              <a:sym typeface="PT Sans Narr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Google Shape;198;p29"/>
          <p:cNvPicPr preferRelativeResize="0"/>
          <p:nvPr/>
        </p:nvPicPr>
        <p:blipFill>
          <a:blip r:embed="rId3">
            <a:alphaModFix/>
          </a:blip>
          <a:stretch>
            <a:fillRect/>
          </a:stretch>
        </p:blipFill>
        <p:spPr>
          <a:xfrm>
            <a:off x="364125" y="801675"/>
            <a:ext cx="8285225" cy="4146000"/>
          </a:xfrm>
          <a:prstGeom prst="rect">
            <a:avLst/>
          </a:prstGeom>
          <a:noFill/>
          <a:ln>
            <a:noFill/>
          </a:ln>
        </p:spPr>
      </p:pic>
      <p:sp>
        <p:nvSpPr>
          <p:cNvPr id="199" name="Google Shape;199;p29"/>
          <p:cNvSpPr txBox="1"/>
          <p:nvPr/>
        </p:nvSpPr>
        <p:spPr>
          <a:xfrm>
            <a:off x="0" y="0"/>
            <a:ext cx="83550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PT Sans Narrow"/>
                <a:ea typeface="PT Sans Narrow"/>
                <a:cs typeface="PT Sans Narrow"/>
                <a:sym typeface="PT Sans Narrow"/>
              </a:rPr>
              <a:t>Appendix</a:t>
            </a:r>
            <a:endParaRPr b="1" sz="3600">
              <a:solidFill>
                <a:schemeClr val="accent1"/>
              </a:solidFill>
              <a:latin typeface="PT Sans Narrow"/>
              <a:ea typeface="PT Sans Narrow"/>
              <a:cs typeface="PT Sans Narrow"/>
              <a:sym typeface="PT Sans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407200" y="2063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 of Quality Alloys</a:t>
            </a:r>
            <a:endParaRPr/>
          </a:p>
        </p:txBody>
      </p:sp>
      <p:pic>
        <p:nvPicPr>
          <p:cNvPr id="73" name="Google Shape;73;p14"/>
          <p:cNvPicPr preferRelativeResize="0"/>
          <p:nvPr/>
        </p:nvPicPr>
        <p:blipFill>
          <a:blip r:embed="rId3">
            <a:alphaModFix/>
          </a:blip>
          <a:stretch>
            <a:fillRect/>
          </a:stretch>
        </p:blipFill>
        <p:spPr>
          <a:xfrm>
            <a:off x="5341800" y="1161300"/>
            <a:ext cx="3645200" cy="2820900"/>
          </a:xfrm>
          <a:prstGeom prst="rect">
            <a:avLst/>
          </a:prstGeom>
          <a:noFill/>
          <a:ln>
            <a:noFill/>
          </a:ln>
        </p:spPr>
      </p:pic>
      <p:sp>
        <p:nvSpPr>
          <p:cNvPr id="74" name="Google Shape;74;p14"/>
          <p:cNvSpPr txBox="1"/>
          <p:nvPr>
            <p:ph idx="1" type="body"/>
          </p:nvPr>
        </p:nvSpPr>
        <p:spPr>
          <a:xfrm>
            <a:off x="224925" y="1006050"/>
            <a:ext cx="5640000" cy="377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Small B2B Company</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Expertise in the industr</a:t>
            </a:r>
            <a:r>
              <a:rPr lang="en" sz="2000">
                <a:solidFill>
                  <a:srgbClr val="000000"/>
                </a:solidFill>
              </a:rPr>
              <a:t>y</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Maintains competitive advantage</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Uses traditional methods of marketing</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Has clear future goals/expansion</a:t>
            </a:r>
            <a:endParaRPr sz="2000">
              <a:solidFill>
                <a:srgbClr val="000000"/>
              </a:solidFill>
            </a:endParaRPr>
          </a:p>
        </p:txBody>
      </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000"/>
                                        <p:tgtEl>
                                          <p:spTgt spid="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57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80" name="Google Shape;80;p15"/>
          <p:cNvSpPr txBox="1"/>
          <p:nvPr>
            <p:ph idx="1" type="body"/>
          </p:nvPr>
        </p:nvSpPr>
        <p:spPr>
          <a:xfrm>
            <a:off x="311700" y="1266325"/>
            <a:ext cx="4785900" cy="33027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Unable to make sense of their data</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Do not have validation for their actions</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Underdeveloped website</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Outdated marketing strategy</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Limited budget</a:t>
            </a:r>
            <a:endParaRPr sz="2000">
              <a:solidFill>
                <a:srgbClr val="000000"/>
              </a:solidFill>
            </a:endParaRPr>
          </a:p>
        </p:txBody>
      </p:sp>
      <p:pic>
        <p:nvPicPr>
          <p:cNvPr id="81" name="Google Shape;81;p15"/>
          <p:cNvPicPr preferRelativeResize="0"/>
          <p:nvPr/>
        </p:nvPicPr>
        <p:blipFill>
          <a:blip r:embed="rId3">
            <a:alphaModFix/>
          </a:blip>
          <a:stretch>
            <a:fillRect/>
          </a:stretch>
        </p:blipFill>
        <p:spPr>
          <a:xfrm>
            <a:off x="5276650" y="1164838"/>
            <a:ext cx="3741601" cy="2813837"/>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ppt_w</p:attrName>
                                        </p:attrNameLst>
                                      </p:cBhvr>
                                      <p:tavLst>
                                        <p:tav fmla="" tm="0">
                                          <p:val>
                                            <p:strVal val="0"/>
                                          </p:val>
                                        </p:tav>
                                        <p:tav fmla="" tm="100000">
                                          <p:val>
                                            <p:strVal val="#ppt_w"/>
                                          </p:val>
                                        </p:tav>
                                      </p:tavLst>
                                    </p:anim>
                                    <p:anim calcmode="lin" valueType="num">
                                      <p:cBhvr additive="base">
                                        <p:cTn dur="1000"/>
                                        <p:tgtEl>
                                          <p:spTgt spid="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a:t>
            </a:r>
            <a:endParaRPr/>
          </a:p>
        </p:txBody>
      </p:sp>
      <p:sp>
        <p:nvSpPr>
          <p:cNvPr id="87" name="Google Shape;87;p16"/>
          <p:cNvSpPr txBox="1"/>
          <p:nvPr>
            <p:ph idx="1" type="body"/>
          </p:nvPr>
        </p:nvSpPr>
        <p:spPr>
          <a:xfrm>
            <a:off x="311700" y="1266325"/>
            <a:ext cx="5428800" cy="33027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B2B website, with sales team follow up</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Only requests were allowed (no automation)</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Unable to order products/samples online</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T</a:t>
            </a:r>
            <a:r>
              <a:rPr lang="en" sz="2000">
                <a:solidFill>
                  <a:srgbClr val="000000"/>
                </a:solidFill>
              </a:rPr>
              <a:t>ransparency</a:t>
            </a:r>
            <a:r>
              <a:rPr lang="en" sz="2000">
                <a:solidFill>
                  <a:srgbClr val="000000"/>
                </a:solidFill>
              </a:rPr>
              <a:t> of company information</a:t>
            </a:r>
            <a:br>
              <a:rPr lang="en" sz="2000">
                <a:solidFill>
                  <a:srgbClr val="000000"/>
                </a:solidFill>
              </a:rPr>
            </a:br>
            <a:endParaRPr sz="2000">
              <a:solidFill>
                <a:srgbClr val="000000"/>
              </a:solidFill>
            </a:endParaRPr>
          </a:p>
          <a:p>
            <a:pPr indent="-355600" lvl="0" marL="457200" marR="0" rtl="0" algn="l">
              <a:lnSpc>
                <a:spcPct val="100000"/>
              </a:lnSpc>
              <a:spcBef>
                <a:spcPts val="0"/>
              </a:spcBef>
              <a:spcAft>
                <a:spcPts val="0"/>
              </a:spcAft>
              <a:buClr>
                <a:srgbClr val="000000"/>
              </a:buClr>
              <a:buSzPts val="2000"/>
              <a:buFont typeface="Open Sans"/>
              <a:buChar char="●"/>
            </a:pPr>
            <a:r>
              <a:rPr lang="en" sz="2000">
                <a:solidFill>
                  <a:srgbClr val="000000"/>
                </a:solidFill>
              </a:rPr>
              <a:t>Brand building/awareness</a:t>
            </a:r>
            <a:endParaRPr sz="2000">
              <a:solidFill>
                <a:srgbClr val="000000"/>
              </a:solidFill>
            </a:endParaRPr>
          </a:p>
          <a:p>
            <a:pPr indent="0" lvl="0" marL="457200" rtl="0" algn="l">
              <a:spcBef>
                <a:spcPts val="0"/>
              </a:spcBef>
              <a:spcAft>
                <a:spcPts val="1600"/>
              </a:spcAft>
              <a:buNone/>
            </a:pPr>
            <a:r>
              <a:t/>
            </a:r>
            <a:endParaRPr/>
          </a:p>
        </p:txBody>
      </p:sp>
      <p:pic>
        <p:nvPicPr>
          <p:cNvPr id="88" name="Google Shape;88;p16"/>
          <p:cNvPicPr preferRelativeResize="0"/>
          <p:nvPr/>
        </p:nvPicPr>
        <p:blipFill>
          <a:blip r:embed="rId3">
            <a:alphaModFix/>
          </a:blip>
          <a:stretch>
            <a:fillRect/>
          </a:stretch>
        </p:blipFill>
        <p:spPr>
          <a:xfrm>
            <a:off x="5804800" y="2948225"/>
            <a:ext cx="3098699" cy="1947304"/>
          </a:xfrm>
          <a:prstGeom prst="rect">
            <a:avLst/>
          </a:prstGeom>
          <a:noFill/>
          <a:ln>
            <a:noFill/>
          </a:ln>
        </p:spPr>
      </p:pic>
      <p:pic>
        <p:nvPicPr>
          <p:cNvPr id="89" name="Google Shape;89;p16"/>
          <p:cNvPicPr preferRelativeResize="0"/>
          <p:nvPr/>
        </p:nvPicPr>
        <p:blipFill rotWithShape="1">
          <a:blip r:embed="rId4">
            <a:alphaModFix/>
          </a:blip>
          <a:srcRect b="28907" l="12671" r="4724" t="2688"/>
          <a:stretch/>
        </p:blipFill>
        <p:spPr>
          <a:xfrm>
            <a:off x="6447775" y="547050"/>
            <a:ext cx="2195175" cy="2084950"/>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204375" y="729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Talking About The Promotion </a:t>
            </a:r>
            <a:endParaRPr/>
          </a:p>
        </p:txBody>
      </p:sp>
      <p:sp>
        <p:nvSpPr>
          <p:cNvPr id="95" name="Google Shape;95;p17"/>
          <p:cNvSpPr txBox="1"/>
          <p:nvPr/>
        </p:nvSpPr>
        <p:spPr>
          <a:xfrm>
            <a:off x="2238925" y="4401288"/>
            <a:ext cx="3183300" cy="4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Open Sans"/>
                <a:ea typeface="Open Sans"/>
                <a:cs typeface="Open Sans"/>
                <a:sym typeface="Open Sans"/>
              </a:rPr>
              <a:t>Visits: </a:t>
            </a:r>
            <a:r>
              <a:rPr b="1" lang="en" sz="2400">
                <a:latin typeface="Open Sans"/>
                <a:ea typeface="Open Sans"/>
                <a:cs typeface="Open Sans"/>
                <a:sym typeface="Open Sans"/>
              </a:rPr>
              <a:t>17,681 </a:t>
            </a:r>
            <a:endParaRPr b="1" sz="2400">
              <a:latin typeface="Open Sans"/>
              <a:ea typeface="Open Sans"/>
              <a:cs typeface="Open Sans"/>
              <a:sym typeface="Open Sans"/>
            </a:endParaRPr>
          </a:p>
          <a:p>
            <a:pPr indent="0" lvl="0" marL="0" rtl="0" algn="l">
              <a:spcBef>
                <a:spcPts val="0"/>
              </a:spcBef>
              <a:spcAft>
                <a:spcPts val="0"/>
              </a:spcAft>
              <a:buNone/>
            </a:pPr>
            <a:r>
              <a:t/>
            </a:r>
            <a:endParaRPr b="1" sz="2400">
              <a:latin typeface="Open Sans"/>
              <a:ea typeface="Open Sans"/>
              <a:cs typeface="Open Sans"/>
              <a:sym typeface="Open Sans"/>
            </a:endParaRPr>
          </a:p>
        </p:txBody>
      </p:sp>
      <p:grpSp>
        <p:nvGrpSpPr>
          <p:cNvPr id="96" name="Google Shape;96;p17"/>
          <p:cNvGrpSpPr/>
          <p:nvPr/>
        </p:nvGrpSpPr>
        <p:grpSpPr>
          <a:xfrm>
            <a:off x="6336850" y="3294000"/>
            <a:ext cx="2807150" cy="1728350"/>
            <a:chOff x="6336850" y="3326150"/>
            <a:chExt cx="2807150" cy="1728350"/>
          </a:xfrm>
        </p:grpSpPr>
        <p:pic>
          <p:nvPicPr>
            <p:cNvPr id="97" name="Google Shape;97;p17"/>
            <p:cNvPicPr preferRelativeResize="0"/>
            <p:nvPr/>
          </p:nvPicPr>
          <p:blipFill>
            <a:blip r:embed="rId3">
              <a:alphaModFix/>
            </a:blip>
            <a:stretch>
              <a:fillRect/>
            </a:stretch>
          </p:blipFill>
          <p:spPr>
            <a:xfrm>
              <a:off x="6551475" y="3326150"/>
              <a:ext cx="2592525" cy="1728350"/>
            </a:xfrm>
            <a:prstGeom prst="rect">
              <a:avLst/>
            </a:prstGeom>
            <a:noFill/>
            <a:ln>
              <a:noFill/>
            </a:ln>
          </p:spPr>
        </p:pic>
        <p:sp>
          <p:nvSpPr>
            <p:cNvPr id="98" name="Google Shape;98;p17"/>
            <p:cNvSpPr txBox="1"/>
            <p:nvPr/>
          </p:nvSpPr>
          <p:spPr>
            <a:xfrm>
              <a:off x="6336850" y="4365450"/>
              <a:ext cx="22437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Visits: 38,754</a:t>
              </a:r>
              <a:endParaRPr b="1" sz="2400">
                <a:latin typeface="Open Sans"/>
                <a:ea typeface="Open Sans"/>
                <a:cs typeface="Open Sans"/>
                <a:sym typeface="Open Sans"/>
              </a:endParaRPr>
            </a:p>
          </p:txBody>
        </p:sp>
      </p:grpSp>
      <p:grpSp>
        <p:nvGrpSpPr>
          <p:cNvPr id="99" name="Google Shape;99;p17"/>
          <p:cNvGrpSpPr/>
          <p:nvPr/>
        </p:nvGrpSpPr>
        <p:grpSpPr>
          <a:xfrm>
            <a:off x="6076800" y="0"/>
            <a:ext cx="4405600" cy="2203150"/>
            <a:chOff x="6076800" y="0"/>
            <a:chExt cx="4405600" cy="2203150"/>
          </a:xfrm>
        </p:grpSpPr>
        <p:sp>
          <p:nvSpPr>
            <p:cNvPr id="100" name="Google Shape;100;p17"/>
            <p:cNvSpPr txBox="1"/>
            <p:nvPr/>
          </p:nvSpPr>
          <p:spPr>
            <a:xfrm>
              <a:off x="6667300" y="1845250"/>
              <a:ext cx="38151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S. America </a:t>
              </a:r>
              <a:endParaRPr b="1" sz="2400">
                <a:latin typeface="Open Sans"/>
                <a:ea typeface="Open Sans"/>
                <a:cs typeface="Open Sans"/>
                <a:sym typeface="Open Sans"/>
              </a:endParaRPr>
            </a:p>
            <a:p>
              <a:pPr indent="0" lvl="0" marL="0" rtl="0" algn="l">
                <a:spcBef>
                  <a:spcPts val="0"/>
                </a:spcBef>
                <a:spcAft>
                  <a:spcPts val="0"/>
                </a:spcAft>
                <a:buNone/>
              </a:pPr>
              <a:r>
                <a:rPr b="1" lang="en" sz="2400">
                  <a:latin typeface="Open Sans"/>
                  <a:ea typeface="Open Sans"/>
                  <a:cs typeface="Open Sans"/>
                  <a:sym typeface="Open Sans"/>
                </a:rPr>
                <a:t>Visits: 22,616</a:t>
              </a:r>
              <a:endParaRPr b="1" sz="2400">
                <a:latin typeface="Open Sans"/>
                <a:ea typeface="Open Sans"/>
                <a:cs typeface="Open Sans"/>
                <a:sym typeface="Open Sans"/>
              </a:endParaRPr>
            </a:p>
          </p:txBody>
        </p:sp>
        <p:pic>
          <p:nvPicPr>
            <p:cNvPr id="101" name="Google Shape;101;p17"/>
            <p:cNvPicPr preferRelativeResize="0"/>
            <p:nvPr/>
          </p:nvPicPr>
          <p:blipFill>
            <a:blip r:embed="rId4">
              <a:alphaModFix/>
            </a:blip>
            <a:stretch>
              <a:fillRect/>
            </a:stretch>
          </p:blipFill>
          <p:spPr>
            <a:xfrm>
              <a:off x="6076800" y="0"/>
              <a:ext cx="3120775" cy="1845249"/>
            </a:xfrm>
            <a:prstGeom prst="rect">
              <a:avLst/>
            </a:prstGeom>
            <a:noFill/>
            <a:ln>
              <a:noFill/>
            </a:ln>
          </p:spPr>
        </p:pic>
      </p:grpSp>
      <p:pic>
        <p:nvPicPr>
          <p:cNvPr id="102" name="Google Shape;102;p17"/>
          <p:cNvPicPr preferRelativeResize="0"/>
          <p:nvPr/>
        </p:nvPicPr>
        <p:blipFill>
          <a:blip r:embed="rId5">
            <a:alphaModFix/>
          </a:blip>
          <a:stretch>
            <a:fillRect/>
          </a:stretch>
        </p:blipFill>
        <p:spPr>
          <a:xfrm>
            <a:off x="0" y="4116162"/>
            <a:ext cx="2356800" cy="1035575"/>
          </a:xfrm>
          <a:prstGeom prst="rect">
            <a:avLst/>
          </a:prstGeom>
          <a:noFill/>
          <a:ln>
            <a:noFill/>
          </a:ln>
        </p:spPr>
      </p:pic>
      <p:pic>
        <p:nvPicPr>
          <p:cNvPr id="103" name="Google Shape;103;p17"/>
          <p:cNvPicPr preferRelativeResize="0"/>
          <p:nvPr/>
        </p:nvPicPr>
        <p:blipFill>
          <a:blip r:embed="rId6">
            <a:alphaModFix/>
          </a:blip>
          <a:stretch>
            <a:fillRect/>
          </a:stretch>
        </p:blipFill>
        <p:spPr>
          <a:xfrm>
            <a:off x="204375" y="720600"/>
            <a:ext cx="4842675" cy="3102075"/>
          </a:xfrm>
          <a:prstGeom prst="rect">
            <a:avLst/>
          </a:prstGeom>
          <a:noFill/>
          <a:ln>
            <a:noFill/>
          </a:ln>
        </p:spPr>
      </p:pic>
      <p:sp>
        <p:nvSpPr>
          <p:cNvPr id="104" name="Google Shape;104;p17"/>
          <p:cNvSpPr txBox="1"/>
          <p:nvPr/>
        </p:nvSpPr>
        <p:spPr>
          <a:xfrm>
            <a:off x="380125" y="3472375"/>
            <a:ext cx="6900900" cy="8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pen Sans"/>
                <a:ea typeface="Open Sans"/>
                <a:cs typeface="Open Sans"/>
                <a:sym typeface="Open Sans"/>
              </a:rPr>
              <a:t>Kindly look at the Promotion’s in Graph</a:t>
            </a:r>
            <a:endParaRPr b="1" sz="1800">
              <a:latin typeface="Open Sans"/>
              <a:ea typeface="Open Sans"/>
              <a:cs typeface="Open Sans"/>
              <a:sym typeface="Open Sans"/>
            </a:endParaRPr>
          </a:p>
        </p:txBody>
      </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1000"/>
                                        <p:tgtEl>
                                          <p:spTgt spid="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000"/>
                                        <p:tgtEl>
                                          <p:spTgt spid="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263975" y="456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t>
            </a:r>
            <a:r>
              <a:rPr lang="en"/>
              <a:t>Promotions vs. Revenue</a:t>
            </a:r>
            <a:endParaRPr/>
          </a:p>
        </p:txBody>
      </p:sp>
      <p:sp>
        <p:nvSpPr>
          <p:cNvPr id="110" name="Google Shape;110;p18"/>
          <p:cNvSpPr txBox="1"/>
          <p:nvPr/>
        </p:nvSpPr>
        <p:spPr>
          <a:xfrm>
            <a:off x="5167350" y="1743025"/>
            <a:ext cx="4881000" cy="7074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00000"/>
              </a:lnSpc>
              <a:spcBef>
                <a:spcPts val="0"/>
              </a:spcBef>
              <a:spcAft>
                <a:spcPts val="0"/>
              </a:spcAft>
              <a:buSzPts val="2000"/>
              <a:buFont typeface="Open Sans"/>
              <a:buChar char="●"/>
            </a:pPr>
            <a:r>
              <a:rPr lang="en" sz="2000">
                <a:latin typeface="Open Sans"/>
                <a:ea typeface="Open Sans"/>
                <a:cs typeface="Open Sans"/>
                <a:sym typeface="Open Sans"/>
              </a:rPr>
              <a:t>D</a:t>
            </a:r>
            <a:r>
              <a:rPr lang="en" sz="2000">
                <a:latin typeface="Open Sans"/>
                <a:ea typeface="Open Sans"/>
                <a:cs typeface="Open Sans"/>
                <a:sym typeface="Open Sans"/>
              </a:rPr>
              <a:t>ecrease in </a:t>
            </a:r>
            <a:r>
              <a:rPr lang="en" sz="2000">
                <a:latin typeface="Open Sans"/>
                <a:ea typeface="Open Sans"/>
                <a:cs typeface="Open Sans"/>
                <a:sym typeface="Open Sans"/>
              </a:rPr>
              <a:t>Revenue </a:t>
            </a:r>
            <a:endParaRPr sz="2000">
              <a:latin typeface="Open Sans"/>
              <a:ea typeface="Open Sans"/>
              <a:cs typeface="Open Sans"/>
              <a:sym typeface="Open Sans"/>
            </a:endParaRPr>
          </a:p>
          <a:p>
            <a:pPr indent="0" lvl="0" marL="457200" marR="0" rtl="0" algn="l">
              <a:lnSpc>
                <a:spcPct val="100000"/>
              </a:lnSpc>
              <a:spcBef>
                <a:spcPts val="0"/>
              </a:spcBef>
              <a:spcAft>
                <a:spcPts val="0"/>
              </a:spcAft>
              <a:buNone/>
            </a:pPr>
            <a:r>
              <a:t/>
            </a:r>
            <a:endParaRPr sz="2000">
              <a:latin typeface="Open Sans"/>
              <a:ea typeface="Open Sans"/>
              <a:cs typeface="Open Sans"/>
              <a:sym typeface="Open Sans"/>
            </a:endParaRPr>
          </a:p>
        </p:txBody>
      </p:sp>
      <p:pic>
        <p:nvPicPr>
          <p:cNvPr id="111" name="Google Shape;111;p18"/>
          <p:cNvPicPr preferRelativeResize="0"/>
          <p:nvPr/>
        </p:nvPicPr>
        <p:blipFill>
          <a:blip r:embed="rId3">
            <a:alphaModFix/>
          </a:blip>
          <a:stretch>
            <a:fillRect/>
          </a:stretch>
        </p:blipFill>
        <p:spPr>
          <a:xfrm>
            <a:off x="362825" y="1164350"/>
            <a:ext cx="4804526" cy="3241149"/>
          </a:xfrm>
          <a:prstGeom prst="rect">
            <a:avLst/>
          </a:prstGeom>
          <a:noFill/>
          <a:ln>
            <a:noFill/>
          </a:ln>
        </p:spPr>
      </p:pic>
      <p:sp>
        <p:nvSpPr>
          <p:cNvPr id="112" name="Google Shape;112;p18"/>
          <p:cNvSpPr txBox="1"/>
          <p:nvPr/>
        </p:nvSpPr>
        <p:spPr>
          <a:xfrm>
            <a:off x="5167350" y="3374000"/>
            <a:ext cx="4881000" cy="7074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00000"/>
              </a:lnSpc>
              <a:spcBef>
                <a:spcPts val="0"/>
              </a:spcBef>
              <a:spcAft>
                <a:spcPts val="0"/>
              </a:spcAft>
              <a:buSzPts val="2000"/>
              <a:buFont typeface="Open Sans"/>
              <a:buChar char="●"/>
            </a:pPr>
            <a:r>
              <a:rPr lang="en" sz="2000">
                <a:latin typeface="Open Sans"/>
                <a:ea typeface="Open Sans"/>
                <a:cs typeface="Open Sans"/>
                <a:sym typeface="Open Sans"/>
              </a:rPr>
              <a:t>No Direct Impact</a:t>
            </a:r>
            <a:endParaRPr sz="2000">
              <a:latin typeface="Open Sans"/>
              <a:ea typeface="Open Sans"/>
              <a:cs typeface="Open Sans"/>
              <a:sym typeface="Open Sans"/>
            </a:endParaRPr>
          </a:p>
          <a:p>
            <a:pPr indent="0" lvl="0" marL="457200" marR="0" rtl="0" algn="l">
              <a:lnSpc>
                <a:spcPct val="100000"/>
              </a:lnSpc>
              <a:spcBef>
                <a:spcPts val="0"/>
              </a:spcBef>
              <a:spcAft>
                <a:spcPts val="0"/>
              </a:spcAft>
              <a:buNone/>
            </a:pPr>
            <a:r>
              <a:t/>
            </a:r>
            <a:endParaRPr sz="2000">
              <a:latin typeface="Open Sans"/>
              <a:ea typeface="Open Sans"/>
              <a:cs typeface="Open Sans"/>
              <a:sym typeface="Open Sans"/>
            </a:endParaRPr>
          </a:p>
        </p:txBody>
      </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Promotions vs. Profits &amp; Lbs Sold</a:t>
            </a:r>
            <a:endParaRPr/>
          </a:p>
        </p:txBody>
      </p:sp>
      <p:sp>
        <p:nvSpPr>
          <p:cNvPr id="118" name="Google Shape;118;p19"/>
          <p:cNvSpPr txBox="1"/>
          <p:nvPr/>
        </p:nvSpPr>
        <p:spPr>
          <a:xfrm>
            <a:off x="1467875" y="4391675"/>
            <a:ext cx="73155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Lbs sold did not decrease, nonetheless the profits went down drastically.</a:t>
            </a:r>
            <a:endParaRPr b="1">
              <a:latin typeface="Open Sans"/>
              <a:ea typeface="Open Sans"/>
              <a:cs typeface="Open Sans"/>
              <a:sym typeface="Open Sans"/>
            </a:endParaRPr>
          </a:p>
          <a:p>
            <a:pPr indent="457200" lvl="0" marL="1371600" rtl="0" algn="l">
              <a:spcBef>
                <a:spcPts val="0"/>
              </a:spcBef>
              <a:spcAft>
                <a:spcPts val="0"/>
              </a:spcAft>
              <a:buNone/>
            </a:pPr>
            <a:r>
              <a:rPr b="1" lang="en">
                <a:latin typeface="Open Sans"/>
                <a:ea typeface="Open Sans"/>
                <a:cs typeface="Open Sans"/>
                <a:sym typeface="Open Sans"/>
              </a:rPr>
              <a:t>Reason: Expenditure on Promotion </a:t>
            </a:r>
            <a:endParaRPr b="1">
              <a:latin typeface="Open Sans"/>
              <a:ea typeface="Open Sans"/>
              <a:cs typeface="Open Sans"/>
              <a:sym typeface="Open Sans"/>
            </a:endParaRPr>
          </a:p>
        </p:txBody>
      </p:sp>
      <p:grpSp>
        <p:nvGrpSpPr>
          <p:cNvPr id="119" name="Google Shape;119;p19"/>
          <p:cNvGrpSpPr/>
          <p:nvPr/>
        </p:nvGrpSpPr>
        <p:grpSpPr>
          <a:xfrm>
            <a:off x="73025" y="1080000"/>
            <a:ext cx="9070975" cy="3407125"/>
            <a:chOff x="73025" y="1080000"/>
            <a:chExt cx="9070975" cy="3407125"/>
          </a:xfrm>
        </p:grpSpPr>
        <p:grpSp>
          <p:nvGrpSpPr>
            <p:cNvPr id="120" name="Google Shape;120;p19"/>
            <p:cNvGrpSpPr/>
            <p:nvPr/>
          </p:nvGrpSpPr>
          <p:grpSpPr>
            <a:xfrm>
              <a:off x="73025" y="1080000"/>
              <a:ext cx="9070975" cy="3407125"/>
              <a:chOff x="73025" y="1080000"/>
              <a:chExt cx="9070975" cy="3407125"/>
            </a:xfrm>
          </p:grpSpPr>
          <p:pic>
            <p:nvPicPr>
              <p:cNvPr id="121" name="Google Shape;121;p19"/>
              <p:cNvPicPr preferRelativeResize="0"/>
              <p:nvPr/>
            </p:nvPicPr>
            <p:blipFill>
              <a:blip r:embed="rId3">
                <a:alphaModFix/>
              </a:blip>
              <a:stretch>
                <a:fillRect/>
              </a:stretch>
            </p:blipFill>
            <p:spPr>
              <a:xfrm>
                <a:off x="73025" y="1080000"/>
                <a:ext cx="4842025" cy="3407125"/>
              </a:xfrm>
              <a:prstGeom prst="rect">
                <a:avLst/>
              </a:prstGeom>
              <a:noFill/>
              <a:ln>
                <a:noFill/>
              </a:ln>
            </p:spPr>
          </p:pic>
          <p:pic>
            <p:nvPicPr>
              <p:cNvPr id="122" name="Google Shape;122;p19"/>
              <p:cNvPicPr preferRelativeResize="0"/>
              <p:nvPr/>
            </p:nvPicPr>
            <p:blipFill>
              <a:blip r:embed="rId4">
                <a:alphaModFix/>
              </a:blip>
              <a:stretch>
                <a:fillRect/>
              </a:stretch>
            </p:blipFill>
            <p:spPr>
              <a:xfrm>
                <a:off x="4761625" y="1080000"/>
                <a:ext cx="4382375" cy="3407125"/>
              </a:xfrm>
              <a:prstGeom prst="rect">
                <a:avLst/>
              </a:prstGeom>
              <a:noFill/>
              <a:ln>
                <a:noFill/>
              </a:ln>
            </p:spPr>
          </p:pic>
        </p:grpSp>
        <p:sp>
          <p:nvSpPr>
            <p:cNvPr id="123" name="Google Shape;123;p19"/>
            <p:cNvSpPr txBox="1"/>
            <p:nvPr/>
          </p:nvSpPr>
          <p:spPr>
            <a:xfrm>
              <a:off x="1778800" y="1768075"/>
              <a:ext cx="750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20.1%</a:t>
              </a:r>
              <a:endParaRPr b="1">
                <a:latin typeface="Open Sans"/>
                <a:ea typeface="Open Sans"/>
                <a:cs typeface="Open Sans"/>
                <a:sym typeface="Open Sans"/>
              </a:endParaRPr>
            </a:p>
          </p:txBody>
        </p:sp>
        <p:sp>
          <p:nvSpPr>
            <p:cNvPr id="124" name="Google Shape;124;p19"/>
            <p:cNvSpPr txBox="1"/>
            <p:nvPr/>
          </p:nvSpPr>
          <p:spPr>
            <a:xfrm>
              <a:off x="2769400" y="2072875"/>
              <a:ext cx="750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17.5%</a:t>
              </a:r>
              <a:endParaRPr b="1">
                <a:latin typeface="Open Sans"/>
                <a:ea typeface="Open Sans"/>
                <a:cs typeface="Open Sans"/>
                <a:sym typeface="Open Sans"/>
              </a:endParaRPr>
            </a:p>
          </p:txBody>
        </p:sp>
        <p:sp>
          <p:nvSpPr>
            <p:cNvPr id="125" name="Google Shape;125;p19"/>
            <p:cNvSpPr txBox="1"/>
            <p:nvPr/>
          </p:nvSpPr>
          <p:spPr>
            <a:xfrm>
              <a:off x="3760000" y="2301475"/>
              <a:ext cx="750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15.8%</a:t>
              </a:r>
              <a:endParaRPr b="1">
                <a:latin typeface="Open Sans"/>
                <a:ea typeface="Open Sans"/>
                <a:cs typeface="Open Sans"/>
                <a:sym typeface="Open Sans"/>
              </a:endParaRPr>
            </a:p>
          </p:txBody>
        </p:sp>
        <p:sp>
          <p:nvSpPr>
            <p:cNvPr id="126" name="Google Shape;126;p19"/>
            <p:cNvSpPr txBox="1"/>
            <p:nvPr/>
          </p:nvSpPr>
          <p:spPr>
            <a:xfrm>
              <a:off x="6198400" y="1463275"/>
              <a:ext cx="750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  1</a:t>
              </a:r>
              <a:r>
                <a:rPr b="1" lang="en">
                  <a:latin typeface="Open Sans"/>
                  <a:ea typeface="Open Sans"/>
                  <a:cs typeface="Open Sans"/>
                  <a:sym typeface="Open Sans"/>
                </a:rPr>
                <a:t>.5%</a:t>
              </a:r>
              <a:endParaRPr b="1">
                <a:latin typeface="Open Sans"/>
                <a:ea typeface="Open Sans"/>
                <a:cs typeface="Open Sans"/>
                <a:sym typeface="Open Sans"/>
              </a:endParaRPr>
            </a:p>
          </p:txBody>
        </p:sp>
        <p:sp>
          <p:nvSpPr>
            <p:cNvPr id="127" name="Google Shape;127;p19"/>
            <p:cNvSpPr txBox="1"/>
            <p:nvPr/>
          </p:nvSpPr>
          <p:spPr>
            <a:xfrm>
              <a:off x="7189000" y="1615675"/>
              <a:ext cx="750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 </a:t>
              </a:r>
              <a:r>
                <a:rPr b="1" lang="en">
                  <a:latin typeface="Open Sans"/>
                  <a:ea typeface="Open Sans"/>
                  <a:cs typeface="Open Sans"/>
                  <a:sym typeface="Open Sans"/>
                </a:rPr>
                <a:t>7.2%</a:t>
              </a:r>
              <a:endParaRPr b="1">
                <a:latin typeface="Open Sans"/>
                <a:ea typeface="Open Sans"/>
                <a:cs typeface="Open Sans"/>
                <a:sym typeface="Open Sans"/>
              </a:endParaRPr>
            </a:p>
          </p:txBody>
        </p:sp>
        <p:sp>
          <p:nvSpPr>
            <p:cNvPr id="128" name="Google Shape;128;p19"/>
            <p:cNvSpPr txBox="1"/>
            <p:nvPr/>
          </p:nvSpPr>
          <p:spPr>
            <a:xfrm>
              <a:off x="8027200" y="1920475"/>
              <a:ext cx="750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14.8%</a:t>
              </a:r>
              <a:endParaRPr b="1">
                <a:latin typeface="Open Sans"/>
                <a:ea typeface="Open Sans"/>
                <a:cs typeface="Open Sans"/>
                <a:sym typeface="Open Sans"/>
              </a:endParaRPr>
            </a:p>
          </p:txBody>
        </p:sp>
      </p:grpSp>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700"/>
                                        <p:tgtEl>
                                          <p:spTgt spid="1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Visits vs. Actual Revenue</a:t>
            </a:r>
            <a:endParaRPr/>
          </a:p>
        </p:txBody>
      </p:sp>
      <p:sp>
        <p:nvSpPr>
          <p:cNvPr id="134" name="Google Shape;134;p20"/>
          <p:cNvSpPr txBox="1"/>
          <p:nvPr>
            <p:ph idx="1" type="body"/>
          </p:nvPr>
        </p:nvSpPr>
        <p:spPr>
          <a:xfrm>
            <a:off x="5293525" y="1266325"/>
            <a:ext cx="35388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135" name="Google Shape;135;p20"/>
          <p:cNvSpPr txBox="1"/>
          <p:nvPr/>
        </p:nvSpPr>
        <p:spPr>
          <a:xfrm>
            <a:off x="5486400" y="1468050"/>
            <a:ext cx="2775300" cy="33540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00000"/>
              </a:lnSpc>
              <a:spcBef>
                <a:spcPts val="0"/>
              </a:spcBef>
              <a:spcAft>
                <a:spcPts val="0"/>
              </a:spcAft>
              <a:buSzPts val="2000"/>
              <a:buFont typeface="Open Sans"/>
              <a:buChar char="●"/>
            </a:pPr>
            <a:r>
              <a:rPr lang="en" sz="2000">
                <a:latin typeface="Open Sans"/>
                <a:ea typeface="Open Sans"/>
                <a:cs typeface="Open Sans"/>
                <a:sym typeface="Open Sans"/>
              </a:rPr>
              <a:t>Decrease in revenue.</a:t>
            </a:r>
            <a:endParaRPr sz="20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55600" lvl="0" marL="457200" marR="0" rtl="0" algn="l">
              <a:lnSpc>
                <a:spcPct val="100000"/>
              </a:lnSpc>
              <a:spcBef>
                <a:spcPts val="0"/>
              </a:spcBef>
              <a:spcAft>
                <a:spcPts val="0"/>
              </a:spcAft>
              <a:buSzPts val="2000"/>
              <a:buFont typeface="Open Sans"/>
              <a:buChar char="●"/>
            </a:pPr>
            <a:r>
              <a:rPr lang="en" sz="2000">
                <a:latin typeface="Open Sans"/>
                <a:ea typeface="Open Sans"/>
                <a:cs typeface="Open Sans"/>
                <a:sym typeface="Open Sans"/>
              </a:rPr>
              <a:t>Users not interested in products, visit the website because of promotions.</a:t>
            </a:r>
            <a:endParaRPr sz="2000">
              <a:latin typeface="Open Sans"/>
              <a:ea typeface="Open Sans"/>
              <a:cs typeface="Open Sans"/>
              <a:sym typeface="Open Sans"/>
            </a:endParaRPr>
          </a:p>
        </p:txBody>
      </p:sp>
      <p:pic>
        <p:nvPicPr>
          <p:cNvPr id="136" name="Google Shape;136;p20"/>
          <p:cNvPicPr preferRelativeResize="0"/>
          <p:nvPr/>
        </p:nvPicPr>
        <p:blipFill>
          <a:blip r:embed="rId3">
            <a:alphaModFix/>
          </a:blip>
          <a:stretch>
            <a:fillRect/>
          </a:stretch>
        </p:blipFill>
        <p:spPr>
          <a:xfrm>
            <a:off x="152400" y="1304825"/>
            <a:ext cx="4988725" cy="336541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Describing a more accurate relationship (Pounds vs. Profit)</a:t>
            </a:r>
            <a:endParaRPr sz="3000"/>
          </a:p>
        </p:txBody>
      </p:sp>
      <p:sp>
        <p:nvSpPr>
          <p:cNvPr id="142" name="Google Shape;142;p21"/>
          <p:cNvSpPr txBox="1"/>
          <p:nvPr/>
        </p:nvSpPr>
        <p:spPr>
          <a:xfrm>
            <a:off x="210700" y="1304825"/>
            <a:ext cx="5143500" cy="3807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Visits vs. Revenue does not show a direct relationship.</a:t>
            </a:r>
            <a:endParaRPr sz="2000">
              <a:latin typeface="Open Sans"/>
              <a:ea typeface="Open Sans"/>
              <a:cs typeface="Open Sans"/>
              <a:sym typeface="Open Sans"/>
            </a:endParaRPr>
          </a:p>
          <a:p>
            <a:pPr indent="-355600" lvl="0" marL="457200" marR="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B2B requires a more tangible offering.</a:t>
            </a:r>
            <a:endParaRPr sz="2000">
              <a:latin typeface="Open Sans"/>
              <a:ea typeface="Open Sans"/>
              <a:cs typeface="Open Sans"/>
              <a:sym typeface="Open Sans"/>
            </a:endParaRPr>
          </a:p>
          <a:p>
            <a:pPr indent="-355600" lvl="0" marL="457200" marR="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Pounds sold is a more accurate variable to measure </a:t>
            </a:r>
            <a:r>
              <a:rPr lang="en" sz="2000">
                <a:latin typeface="Open Sans"/>
                <a:ea typeface="Open Sans"/>
                <a:cs typeface="Open Sans"/>
                <a:sym typeface="Open Sans"/>
              </a:rPr>
              <a:t>success</a:t>
            </a:r>
            <a:r>
              <a:rPr lang="en" sz="2000">
                <a:latin typeface="Open Sans"/>
                <a:ea typeface="Open Sans"/>
                <a:cs typeface="Open Sans"/>
                <a:sym typeface="Open Sans"/>
              </a:rPr>
              <a:t>.</a:t>
            </a:r>
            <a:endParaRPr sz="2000">
              <a:latin typeface="Open Sans"/>
              <a:ea typeface="Open Sans"/>
              <a:cs typeface="Open Sans"/>
              <a:sym typeface="Open Sans"/>
            </a:endParaRPr>
          </a:p>
          <a:p>
            <a:pPr indent="-355600" lvl="0" marL="457200" marR="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Still not an efficient model to make predictions.</a:t>
            </a:r>
            <a:endParaRPr sz="2000">
              <a:latin typeface="Open Sans"/>
              <a:ea typeface="Open Sans"/>
              <a:cs typeface="Open Sans"/>
              <a:sym typeface="Open Sans"/>
            </a:endParaRPr>
          </a:p>
          <a:p>
            <a:pPr indent="-355600" lvl="0" marL="457200" marR="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More variables are needed.</a:t>
            </a:r>
            <a:endParaRPr sz="2000">
              <a:latin typeface="Open Sans"/>
              <a:ea typeface="Open Sans"/>
              <a:cs typeface="Open Sans"/>
              <a:sym typeface="Open Sans"/>
            </a:endParaRPr>
          </a:p>
          <a:p>
            <a:pPr indent="0" lvl="0" marL="457200" marR="0" rtl="0" algn="l">
              <a:lnSpc>
                <a:spcPct val="100000"/>
              </a:lnSpc>
              <a:spcBef>
                <a:spcPts val="0"/>
              </a:spcBef>
              <a:spcAft>
                <a:spcPts val="0"/>
              </a:spcAft>
              <a:buNone/>
            </a:pPr>
            <a:r>
              <a:t/>
            </a:r>
            <a:endParaRPr sz="2000">
              <a:latin typeface="Open Sans"/>
              <a:ea typeface="Open Sans"/>
              <a:cs typeface="Open Sans"/>
              <a:sym typeface="Open Sans"/>
            </a:endParaRPr>
          </a:p>
        </p:txBody>
      </p:sp>
      <p:pic>
        <p:nvPicPr>
          <p:cNvPr id="143" name="Google Shape;143;p21"/>
          <p:cNvPicPr preferRelativeResize="0"/>
          <p:nvPr/>
        </p:nvPicPr>
        <p:blipFill>
          <a:blip r:embed="rId3">
            <a:alphaModFix/>
          </a:blip>
          <a:stretch>
            <a:fillRect/>
          </a:stretch>
        </p:blipFill>
        <p:spPr>
          <a:xfrm>
            <a:off x="4970425" y="1304825"/>
            <a:ext cx="3686276" cy="3686276"/>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